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rial" charset="1" panose="020B0604020202020204"/>
      <p:regular r:id="rId30"/>
    </p:embeddedFont>
    <p:embeddedFont>
      <p:font typeface="Fira Sans" charset="1" panose="020B0503050000020004"/>
      <p:regular r:id="rId31"/>
    </p:embeddedFont>
    <p:embeddedFont>
      <p:font typeface="Arimo Bold" charset="1" panose="020B0704020202020204"/>
      <p:regular r:id="rId33"/>
    </p:embeddedFont>
    <p:embeddedFont>
      <p:font typeface="Arimo" charset="1" panose="020B0604020202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Slides/notesSlide3.xml" Type="http://schemas.openxmlformats.org/officeDocument/2006/relationships/notesSlide"/><Relationship Id="rId36" Target="notesSlides/notesSlide4.xml" Type="http://schemas.openxmlformats.org/officeDocument/2006/relationships/notesSlide"/><Relationship Id="rId37" Target="notesSlides/notesSlide5.xml" Type="http://schemas.openxmlformats.org/officeDocument/2006/relationships/notesSlide"/><Relationship Id="rId38" Target="notesSlides/notesSlide6.xml" Type="http://schemas.openxmlformats.org/officeDocument/2006/relationships/notesSlide"/><Relationship Id="rId39" Target="notesSlides/notesSlide7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8.xml" Type="http://schemas.openxmlformats.org/officeDocument/2006/relationships/notesSlide"/><Relationship Id="rId41" Target="notesSlides/notesSlide9.xml" Type="http://schemas.openxmlformats.org/officeDocument/2006/relationships/notesSlide"/><Relationship Id="rId42" Target="notesSlides/notesSlide10.xml" Type="http://schemas.openxmlformats.org/officeDocument/2006/relationships/notesSlide"/><Relationship Id="rId43" Target="notesSlides/notesSlide11.xml" Type="http://schemas.openxmlformats.org/officeDocument/2006/relationships/notesSlide"/><Relationship Id="rId44" Target="notesSlides/notesSlide12.xml" Type="http://schemas.openxmlformats.org/officeDocument/2006/relationships/notesSlide"/><Relationship Id="rId45" Target="notesSlides/notesSlide13.xml" Type="http://schemas.openxmlformats.org/officeDocument/2006/relationships/notesSlide"/><Relationship Id="rId46" Target="notesSlides/notesSlide14.xml" Type="http://schemas.openxmlformats.org/officeDocument/2006/relationships/notesSlide"/><Relationship Id="rId47" Target="notesSlides/notesSlide15.xml" Type="http://schemas.openxmlformats.org/officeDocument/2006/relationships/notesSlide"/><Relationship Id="rId48" Target="notesSlides/notesSlide16.xml" Type="http://schemas.openxmlformats.org/officeDocument/2006/relationships/notesSlide"/><Relationship Id="rId49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8.xml" Type="http://schemas.openxmlformats.org/officeDocument/2006/relationships/notesSlide"/><Relationship Id="rId51" Target="notesSlides/notesSlide19.xml" Type="http://schemas.openxmlformats.org/officeDocument/2006/relationships/notesSlide"/><Relationship Id="rId52" Target="notesSlides/notesSlide20.xml" Type="http://schemas.openxmlformats.org/officeDocument/2006/relationships/notesSlide"/><Relationship Id="rId53" Target="notesSlides/notesSlide21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163661" y="124969"/>
            <a:ext cx="12969365" cy="1807461"/>
            <a:chOff x="0" y="0"/>
            <a:chExt cx="17292487" cy="24099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92487" cy="2409948"/>
            </a:xfrm>
            <a:custGeom>
              <a:avLst/>
              <a:gdLst/>
              <a:ahLst/>
              <a:cxnLst/>
              <a:rect r="r" b="b" t="t" l="l"/>
              <a:pathLst>
                <a:path h="2409948" w="17292487">
                  <a:moveTo>
                    <a:pt x="0" y="0"/>
                  </a:moveTo>
                  <a:lnTo>
                    <a:pt x="17292487" y="0"/>
                  </a:lnTo>
                  <a:lnTo>
                    <a:pt x="17292487" y="2409948"/>
                  </a:lnTo>
                  <a:lnTo>
                    <a:pt x="0" y="24099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17292487" cy="236232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144"/>
                </a:lnSpc>
              </a:pPr>
              <a:r>
                <a:rPr lang="en-US" sz="661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MediSlot</a:t>
              </a:r>
            </a:p>
            <a:p>
              <a:pPr algn="ctr">
                <a:lnSpc>
                  <a:spcPts val="4228"/>
                </a:lnSpc>
              </a:pPr>
              <a:r>
                <a:rPr lang="en-US" sz="391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Smart Medical Appointment Schedueler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41031" y="4476726"/>
            <a:ext cx="8002970" cy="4644414"/>
            <a:chOff x="0" y="0"/>
            <a:chExt cx="10670626" cy="61925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70667" cy="6192520"/>
            </a:xfrm>
            <a:custGeom>
              <a:avLst/>
              <a:gdLst/>
              <a:ahLst/>
              <a:cxnLst/>
              <a:rect r="r" b="b" t="t" l="l"/>
              <a:pathLst>
                <a:path h="6192520" w="10670667">
                  <a:moveTo>
                    <a:pt x="0" y="0"/>
                  </a:moveTo>
                  <a:lnTo>
                    <a:pt x="10670667" y="0"/>
                  </a:lnTo>
                  <a:lnTo>
                    <a:pt x="10670667" y="6192520"/>
                  </a:lnTo>
                  <a:lnTo>
                    <a:pt x="0" y="619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788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-5400000">
            <a:off x="10928719" y="2816602"/>
            <a:ext cx="4644405" cy="7964652"/>
            <a:chOff x="0" y="0"/>
            <a:chExt cx="6192540" cy="106195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92520" cy="10619486"/>
            </a:xfrm>
            <a:custGeom>
              <a:avLst/>
              <a:gdLst/>
              <a:ahLst/>
              <a:cxnLst/>
              <a:rect r="r" b="b" t="t" l="l"/>
              <a:pathLst>
                <a:path h="10619486" w="6192520">
                  <a:moveTo>
                    <a:pt x="0" y="0"/>
                  </a:moveTo>
                  <a:lnTo>
                    <a:pt x="6192520" y="0"/>
                  </a:lnTo>
                  <a:lnTo>
                    <a:pt x="6192520" y="10619486"/>
                  </a:lnTo>
                  <a:lnTo>
                    <a:pt x="0" y="10619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5490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234025" y="2133016"/>
            <a:ext cx="781995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16010123012- Aaryan Sharma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16010123017- Aditey Kshirsagar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16010123023- Aditya Baheti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10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521608" y="1557833"/>
            <a:ext cx="13244783" cy="6787951"/>
          </a:xfrm>
          <a:custGeom>
            <a:avLst/>
            <a:gdLst/>
            <a:ahLst/>
            <a:cxnLst/>
            <a:rect r="r" b="b" t="t" l="l"/>
            <a:pathLst>
              <a:path h="6787951" w="13244783">
                <a:moveTo>
                  <a:pt x="0" y="0"/>
                </a:moveTo>
                <a:lnTo>
                  <a:pt x="13244784" y="0"/>
                </a:lnTo>
                <a:lnTo>
                  <a:pt x="13244784" y="6787952"/>
                </a:lnTo>
                <a:lnTo>
                  <a:pt x="0" y="6787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49729" y="282034"/>
            <a:ext cx="4049462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Test Cases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11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524830" y="4444383"/>
            <a:ext cx="11238340" cy="133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74"/>
              </a:lnSpc>
              <a:spcBef>
                <a:spcPct val="0"/>
              </a:spcBef>
            </a:pPr>
            <a:r>
              <a:rPr lang="en-US" b="true" sz="8319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User Interface Design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1995031"/>
            <a:ext cx="9144000" cy="6526530"/>
          </a:xfrm>
          <a:custGeom>
            <a:avLst/>
            <a:gdLst/>
            <a:ahLst/>
            <a:cxnLst/>
            <a:rect r="r" b="b" t="t" l="l"/>
            <a:pathLst>
              <a:path h="6526530" w="9144000">
                <a:moveTo>
                  <a:pt x="0" y="0"/>
                </a:moveTo>
                <a:lnTo>
                  <a:pt x="9144000" y="0"/>
                </a:lnTo>
                <a:lnTo>
                  <a:pt x="9144000" y="6526530"/>
                </a:lnTo>
                <a:lnTo>
                  <a:pt x="0" y="6526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1995031"/>
            <a:ext cx="9144000" cy="6457950"/>
          </a:xfrm>
          <a:custGeom>
            <a:avLst/>
            <a:gdLst/>
            <a:ahLst/>
            <a:cxnLst/>
            <a:rect r="r" b="b" t="t" l="l"/>
            <a:pathLst>
              <a:path h="6457950" w="9144000">
                <a:moveTo>
                  <a:pt x="0" y="0"/>
                </a:moveTo>
                <a:lnTo>
                  <a:pt x="9144000" y="0"/>
                </a:lnTo>
                <a:lnTo>
                  <a:pt x="9144000" y="6457950"/>
                </a:lnTo>
                <a:lnTo>
                  <a:pt x="0" y="6457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79585" y="321508"/>
            <a:ext cx="9957692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UI Design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45763" y="1916762"/>
            <a:ext cx="9189763" cy="6536219"/>
          </a:xfrm>
          <a:custGeom>
            <a:avLst/>
            <a:gdLst/>
            <a:ahLst/>
            <a:cxnLst/>
            <a:rect r="r" b="b" t="t" l="l"/>
            <a:pathLst>
              <a:path h="6536219" w="9189763">
                <a:moveTo>
                  <a:pt x="0" y="0"/>
                </a:moveTo>
                <a:lnTo>
                  <a:pt x="9189763" y="0"/>
                </a:lnTo>
                <a:lnTo>
                  <a:pt x="9189763" y="6536219"/>
                </a:lnTo>
                <a:lnTo>
                  <a:pt x="0" y="653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1933067"/>
            <a:ext cx="9134730" cy="6519914"/>
          </a:xfrm>
          <a:custGeom>
            <a:avLst/>
            <a:gdLst/>
            <a:ahLst/>
            <a:cxnLst/>
            <a:rect r="r" b="b" t="t" l="l"/>
            <a:pathLst>
              <a:path h="6519914" w="9134730">
                <a:moveTo>
                  <a:pt x="0" y="0"/>
                </a:moveTo>
                <a:lnTo>
                  <a:pt x="9134730" y="0"/>
                </a:lnTo>
                <a:lnTo>
                  <a:pt x="9134730" y="6519914"/>
                </a:lnTo>
                <a:lnTo>
                  <a:pt x="0" y="6519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79585" y="321508"/>
            <a:ext cx="9957692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UI Design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14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1972171"/>
            <a:ext cx="9144000" cy="6480810"/>
          </a:xfrm>
          <a:custGeom>
            <a:avLst/>
            <a:gdLst/>
            <a:ahLst/>
            <a:cxnLst/>
            <a:rect r="r" b="b" t="t" l="l"/>
            <a:pathLst>
              <a:path h="6480810" w="9144000">
                <a:moveTo>
                  <a:pt x="0" y="0"/>
                </a:moveTo>
                <a:lnTo>
                  <a:pt x="9144000" y="0"/>
                </a:lnTo>
                <a:lnTo>
                  <a:pt x="9144000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6916" y="1972171"/>
            <a:ext cx="9307298" cy="6480810"/>
          </a:xfrm>
          <a:custGeom>
            <a:avLst/>
            <a:gdLst/>
            <a:ahLst/>
            <a:cxnLst/>
            <a:rect r="r" b="b" t="t" l="l"/>
            <a:pathLst>
              <a:path h="6480810" w="9307298">
                <a:moveTo>
                  <a:pt x="0" y="0"/>
                </a:moveTo>
                <a:lnTo>
                  <a:pt x="9307298" y="0"/>
                </a:lnTo>
                <a:lnTo>
                  <a:pt x="9307298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51" r="0" b="-125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79585" y="321508"/>
            <a:ext cx="9957692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UI Design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15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1972171"/>
            <a:ext cx="9144000" cy="6480810"/>
          </a:xfrm>
          <a:custGeom>
            <a:avLst/>
            <a:gdLst/>
            <a:ahLst/>
            <a:cxnLst/>
            <a:rect r="r" b="b" t="t" l="l"/>
            <a:pathLst>
              <a:path h="6480810" w="9144000">
                <a:moveTo>
                  <a:pt x="0" y="0"/>
                </a:moveTo>
                <a:lnTo>
                  <a:pt x="9144000" y="0"/>
                </a:lnTo>
                <a:lnTo>
                  <a:pt x="9144000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1972171"/>
            <a:ext cx="9111859" cy="6480810"/>
          </a:xfrm>
          <a:custGeom>
            <a:avLst/>
            <a:gdLst/>
            <a:ahLst/>
            <a:cxnLst/>
            <a:rect r="r" b="b" t="t" l="l"/>
            <a:pathLst>
              <a:path h="6480810" w="9111859">
                <a:moveTo>
                  <a:pt x="0" y="0"/>
                </a:moveTo>
                <a:lnTo>
                  <a:pt x="9111859" y="0"/>
                </a:lnTo>
                <a:lnTo>
                  <a:pt x="9111859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79585" y="321508"/>
            <a:ext cx="9957692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UI Design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16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1972171"/>
            <a:ext cx="9111859" cy="6480810"/>
          </a:xfrm>
          <a:custGeom>
            <a:avLst/>
            <a:gdLst/>
            <a:ahLst/>
            <a:cxnLst/>
            <a:rect r="r" b="b" t="t" l="l"/>
            <a:pathLst>
              <a:path h="6480810" w="9111859">
                <a:moveTo>
                  <a:pt x="0" y="0"/>
                </a:moveTo>
                <a:lnTo>
                  <a:pt x="9111859" y="0"/>
                </a:lnTo>
                <a:lnTo>
                  <a:pt x="9111859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11859" y="1972171"/>
            <a:ext cx="9166871" cy="6480810"/>
          </a:xfrm>
          <a:custGeom>
            <a:avLst/>
            <a:gdLst/>
            <a:ahLst/>
            <a:cxnLst/>
            <a:rect r="r" b="b" t="t" l="l"/>
            <a:pathLst>
              <a:path h="6480810" w="9166871">
                <a:moveTo>
                  <a:pt x="0" y="0"/>
                </a:moveTo>
                <a:lnTo>
                  <a:pt x="9166871" y="0"/>
                </a:lnTo>
                <a:lnTo>
                  <a:pt x="9166871" y="6480810"/>
                </a:lnTo>
                <a:lnTo>
                  <a:pt x="0" y="6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57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79585" y="321508"/>
            <a:ext cx="9957692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UI Design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2120265"/>
            <a:ext cx="9144000" cy="6046470"/>
          </a:xfrm>
          <a:custGeom>
            <a:avLst/>
            <a:gdLst/>
            <a:ahLst/>
            <a:cxnLst/>
            <a:rect r="r" b="b" t="t" l="l"/>
            <a:pathLst>
              <a:path h="6046470" w="9144000">
                <a:moveTo>
                  <a:pt x="0" y="0"/>
                </a:moveTo>
                <a:lnTo>
                  <a:pt x="9144000" y="0"/>
                </a:lnTo>
                <a:lnTo>
                  <a:pt x="9144000" y="6046470"/>
                </a:lnTo>
                <a:lnTo>
                  <a:pt x="0" y="6046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2132174"/>
            <a:ext cx="9125230" cy="6022652"/>
          </a:xfrm>
          <a:custGeom>
            <a:avLst/>
            <a:gdLst/>
            <a:ahLst/>
            <a:cxnLst/>
            <a:rect r="r" b="b" t="t" l="l"/>
            <a:pathLst>
              <a:path h="6022652" w="9125230">
                <a:moveTo>
                  <a:pt x="0" y="0"/>
                </a:moveTo>
                <a:lnTo>
                  <a:pt x="9125230" y="0"/>
                </a:lnTo>
                <a:lnTo>
                  <a:pt x="9125230" y="6022652"/>
                </a:lnTo>
                <a:lnTo>
                  <a:pt x="0" y="6022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79585" y="321508"/>
            <a:ext cx="9957692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UI Design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18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779585" y="321508"/>
            <a:ext cx="9957692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UI Design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439574" y="1491471"/>
            <a:ext cx="11408851" cy="7629669"/>
          </a:xfrm>
          <a:custGeom>
            <a:avLst/>
            <a:gdLst/>
            <a:ahLst/>
            <a:cxnLst/>
            <a:rect r="r" b="b" t="t" l="l"/>
            <a:pathLst>
              <a:path h="7629669" w="11408851">
                <a:moveTo>
                  <a:pt x="0" y="0"/>
                </a:moveTo>
                <a:lnTo>
                  <a:pt x="11408852" y="0"/>
                </a:lnTo>
                <a:lnTo>
                  <a:pt x="11408852" y="7629669"/>
                </a:lnTo>
                <a:lnTo>
                  <a:pt x="0" y="762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19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966612" y="343444"/>
            <a:ext cx="12263296" cy="75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3"/>
              </a:lnSpc>
              <a:spcBef>
                <a:spcPct val="0"/>
              </a:spcBef>
            </a:pPr>
            <a:r>
              <a:rPr lang="en-US" b="true" sz="46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Software Requirements Specification (SRS)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5025" y="2303096"/>
            <a:ext cx="14811869" cy="5083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7"/>
              </a:lnSpc>
            </a:pPr>
            <a:r>
              <a:rPr lang="en-US" sz="3213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Initial Scope:</a:t>
            </a:r>
          </a:p>
          <a:p>
            <a:pPr algn="l">
              <a:lnSpc>
                <a:spcPts val="5077"/>
              </a:lnSpc>
            </a:pPr>
            <a:r>
              <a:rPr lang="en-US" sz="3213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Basic patient-doctor appointment system.</a:t>
            </a:r>
          </a:p>
          <a:p>
            <a:pPr algn="l">
              <a:lnSpc>
                <a:spcPts val="5077"/>
              </a:lnSpc>
            </a:pPr>
          </a:p>
          <a:p>
            <a:pPr algn="l">
              <a:lnSpc>
                <a:spcPts val="5077"/>
              </a:lnSpc>
            </a:pPr>
            <a:r>
              <a:rPr lang="en-US" sz="3213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Revised Features:</a:t>
            </a:r>
          </a:p>
          <a:p>
            <a:pPr algn="l" marL="484475" indent="-242238" lvl="1">
              <a:lnSpc>
                <a:spcPts val="5077"/>
              </a:lnSpc>
              <a:buFont typeface="Arial"/>
              <a:buChar char="•"/>
            </a:pPr>
            <a:r>
              <a:rPr lang="en-US" b="true" sz="321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Added the feature to view patients’ past health history.</a:t>
            </a:r>
          </a:p>
          <a:p>
            <a:pPr algn="l" marL="484475" indent="-242238" lvl="1">
              <a:lnSpc>
                <a:spcPts val="5077"/>
              </a:lnSpc>
              <a:buFont typeface="Arial"/>
              <a:buChar char="•"/>
            </a:pPr>
            <a:r>
              <a:rPr lang="en-US" b="true" sz="321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Improved s</a:t>
            </a:r>
            <a:r>
              <a:rPr lang="en-US" b="true" sz="321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ecurity for login and user data encryption.</a:t>
            </a:r>
          </a:p>
          <a:p>
            <a:pPr algn="l" marL="484679" indent="-242340" lvl="1">
              <a:lnSpc>
                <a:spcPts val="5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1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Enhanc</a:t>
            </a:r>
            <a:r>
              <a:rPr lang="en-US" b="true" sz="321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 notification system for both email and SMS reminders.</a:t>
            </a:r>
          </a:p>
          <a:p>
            <a:pPr algn="l" marL="484475" indent="-242238" lvl="1">
              <a:lnSpc>
                <a:spcPts val="50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13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Billing and payment integration.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624874" y="1989735"/>
            <a:ext cx="8518949" cy="6703672"/>
          </a:xfrm>
          <a:custGeom>
            <a:avLst/>
            <a:gdLst/>
            <a:ahLst/>
            <a:cxnLst/>
            <a:rect r="r" b="b" t="t" l="l"/>
            <a:pathLst>
              <a:path h="6703672" w="8518949">
                <a:moveTo>
                  <a:pt x="0" y="0"/>
                </a:moveTo>
                <a:lnTo>
                  <a:pt x="8518949" y="0"/>
                </a:lnTo>
                <a:lnTo>
                  <a:pt x="8518949" y="6703671"/>
                </a:lnTo>
                <a:lnTo>
                  <a:pt x="0" y="6703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02" t="0" r="-9102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26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Problem 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Defini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4523" y="1723930"/>
            <a:ext cx="8740351" cy="781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023" indent="-326011" lvl="1">
              <a:lnSpc>
                <a:spcPts val="4810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Booking doctor appointments manually is time-consuming and inefficient.</a:t>
            </a:r>
          </a:p>
          <a:p>
            <a:pPr algn="l" marL="652023" indent="-326011" lvl="1">
              <a:lnSpc>
                <a:spcPts val="4810"/>
              </a:lnSpc>
              <a:spcBef>
                <a:spcPct val="0"/>
              </a:spcBef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Patients face difficulty finding available docto</a:t>
            </a:r>
            <a:r>
              <a:rPr lang="en-US" sz="3020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rs at suitable times.</a:t>
            </a:r>
          </a:p>
          <a:p>
            <a:pPr algn="l" marL="652023" indent="-326011" lvl="1">
              <a:lnSpc>
                <a:spcPts val="4810"/>
              </a:lnSpc>
              <a:spcBef>
                <a:spcPct val="0"/>
              </a:spcBef>
              <a:buFont typeface="Arial"/>
              <a:buChar char="•"/>
            </a:pPr>
            <a:r>
              <a:rPr lang="en-US" sz="3020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Doctors struggle to manage schedules and overlapping bookings.</a:t>
            </a:r>
          </a:p>
          <a:p>
            <a:pPr algn="l" marL="652023" indent="-326011" lvl="1">
              <a:lnSpc>
                <a:spcPts val="4810"/>
              </a:lnSpc>
              <a:spcBef>
                <a:spcPct val="0"/>
              </a:spcBef>
              <a:buFont typeface="Arial"/>
              <a:buChar char="•"/>
            </a:pPr>
            <a:r>
              <a:rPr lang="en-US" sz="3020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 unified system exists to handle appointments, notifications, and patient history in one place.</a:t>
            </a:r>
          </a:p>
          <a:p>
            <a:pPr algn="l" marL="652023" indent="-326011" lvl="1">
              <a:lnSpc>
                <a:spcPts val="4810"/>
              </a:lnSpc>
              <a:spcBef>
                <a:spcPct val="0"/>
              </a:spcBef>
              <a:buFont typeface="Arial"/>
              <a:buChar char="•"/>
            </a:pPr>
            <a:r>
              <a:rPr lang="en-US" sz="3020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MediSlot solves this by providing a digital, automated, and user-friendly appointment system.</a:t>
            </a:r>
          </a:p>
          <a:p>
            <a:pPr algn="l" marL="0" indent="0" lvl="0">
              <a:lnSpc>
                <a:spcPts val="48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20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418996" y="291559"/>
            <a:ext cx="3450008" cy="75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62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References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27985" y="2327539"/>
            <a:ext cx="13071013" cy="31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9541" indent="-409770" lvl="1">
              <a:lnSpc>
                <a:spcPts val="5086"/>
              </a:lnSpc>
              <a:buAutoNum type="arabicPeriod" startAt="1"/>
            </a:pP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Pressman, Roger S. Software Engineering: A Practitioner’s Approach, 8th Edition, McGraw-Hill, 2015.</a:t>
            </a:r>
          </a:p>
          <a:p>
            <a:pPr algn="l" marL="819541" indent="-409770" lvl="1">
              <a:lnSpc>
                <a:spcPts val="5086"/>
              </a:lnSpc>
              <a:buAutoNum type="arabicPeriod" startAt="1"/>
            </a:pP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Calendly - https://calendly.com</a:t>
            </a:r>
          </a:p>
          <a:p>
            <a:pPr algn="l" marL="819541" indent="-409770" lvl="1">
              <a:lnSpc>
                <a:spcPts val="5086"/>
              </a:lnSpc>
              <a:buAutoNum type="arabicPeriod" startAt="1"/>
            </a:pP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Figma - https://www.figma.com</a:t>
            </a:r>
          </a:p>
          <a:p>
            <a:pPr algn="l" marL="819541" indent="-409770" lvl="1">
              <a:lnSpc>
                <a:spcPts val="5086"/>
              </a:lnSpc>
              <a:buAutoNum type="arabicPeriod" startAt="1"/>
            </a:pP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Lucidchart - https://www.lucidchart.com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21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76432" y="3365683"/>
            <a:ext cx="14735136" cy="317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23"/>
              </a:lnSpc>
            </a:pPr>
            <a:r>
              <a:rPr lang="en-US" sz="19913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903533" y="2730705"/>
            <a:ext cx="10259537" cy="5725179"/>
          </a:xfrm>
          <a:custGeom>
            <a:avLst/>
            <a:gdLst/>
            <a:ahLst/>
            <a:cxnLst/>
            <a:rect r="r" b="b" t="t" l="l"/>
            <a:pathLst>
              <a:path h="5725179" w="10259537">
                <a:moveTo>
                  <a:pt x="0" y="0"/>
                </a:moveTo>
                <a:lnTo>
                  <a:pt x="10259537" y="0"/>
                </a:lnTo>
                <a:lnTo>
                  <a:pt x="10259537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88" t="-9353" r="-3884" b="-935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F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nc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tion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ality Provided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650" y="1538802"/>
            <a:ext cx="7959299" cy="771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9087" indent="-299543" lvl="1">
              <a:lnSpc>
                <a:spcPts val="4420"/>
              </a:lnSpc>
              <a:buFont typeface="Arial"/>
              <a:buChar char="•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</a:t>
            </a: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or Patients:</a:t>
            </a:r>
          </a:p>
          <a:p>
            <a:pPr algn="l" marL="1198174" indent="-399391" lvl="2">
              <a:lnSpc>
                <a:spcPts val="4420"/>
              </a:lnSpc>
              <a:buFont typeface="Arial"/>
              <a:buChar char="⚬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Register/Login securely</a:t>
            </a:r>
          </a:p>
          <a:p>
            <a:pPr algn="l" marL="1198174" indent="-399391" lvl="2">
              <a:lnSpc>
                <a:spcPts val="4420"/>
              </a:lnSpc>
              <a:buFont typeface="Arial"/>
              <a:buChar char="⚬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Search doctors by specialization</a:t>
            </a:r>
          </a:p>
          <a:p>
            <a:pPr algn="l" marL="1198174" indent="-399391" lvl="2">
              <a:lnSpc>
                <a:spcPts val="4420"/>
              </a:lnSpc>
              <a:buFont typeface="Arial"/>
              <a:buChar char="⚬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Book, cancel, or reschedule appointments</a:t>
            </a:r>
          </a:p>
          <a:p>
            <a:pPr algn="l" marL="1198174" indent="-399391" lvl="2">
              <a:lnSpc>
                <a:spcPts val="4420"/>
              </a:lnSpc>
              <a:buFont typeface="Arial"/>
              <a:buChar char="⚬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View appointment history and medical records</a:t>
            </a:r>
          </a:p>
          <a:p>
            <a:pPr algn="l" marL="599087" indent="-299543" lvl="1">
              <a:lnSpc>
                <a:spcPts val="4420"/>
              </a:lnSpc>
              <a:buFont typeface="Arial"/>
              <a:buChar char="•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For Doctors:</a:t>
            </a:r>
          </a:p>
          <a:p>
            <a:pPr algn="l" marL="1198174" indent="-399391" lvl="2">
              <a:lnSpc>
                <a:spcPts val="4420"/>
              </a:lnSpc>
              <a:buFont typeface="Arial"/>
              <a:buChar char="⚬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Manage schedules and availability</a:t>
            </a:r>
          </a:p>
          <a:p>
            <a:pPr algn="l" marL="1198174" indent="-399391" lvl="2">
              <a:lnSpc>
                <a:spcPts val="4420"/>
              </a:lnSpc>
              <a:buFont typeface="Arial"/>
              <a:buChar char="⚬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View upcoming appointments</a:t>
            </a:r>
          </a:p>
          <a:p>
            <a:pPr algn="l" marL="1198174" indent="-399391" lvl="2">
              <a:lnSpc>
                <a:spcPts val="4420"/>
              </a:lnSpc>
              <a:buFont typeface="Arial"/>
              <a:buChar char="⚬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Access patient medical history</a:t>
            </a:r>
          </a:p>
          <a:p>
            <a:pPr algn="l" marL="599087" indent="-299543" lvl="1">
              <a:lnSpc>
                <a:spcPts val="4420"/>
              </a:lnSpc>
              <a:buFont typeface="Arial"/>
              <a:buChar char="•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Notifications:</a:t>
            </a:r>
          </a:p>
          <a:p>
            <a:pPr algn="l" marL="1198174" indent="-399391" lvl="2">
              <a:lnSpc>
                <a:spcPts val="4420"/>
              </a:lnSpc>
              <a:buFont typeface="Arial"/>
              <a:buChar char="⚬"/>
            </a:pPr>
            <a:r>
              <a:rPr lang="en-US" sz="2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Email/SMS reminders for upcoming appointments</a:t>
            </a:r>
          </a:p>
          <a:p>
            <a:pPr algn="l">
              <a:lnSpc>
                <a:spcPts val="442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484434" y="2675909"/>
            <a:ext cx="10440081" cy="4591275"/>
          </a:xfrm>
          <a:custGeom>
            <a:avLst/>
            <a:gdLst/>
            <a:ahLst/>
            <a:cxnLst/>
            <a:rect r="r" b="b" t="t" l="l"/>
            <a:pathLst>
              <a:path h="4591275" w="10440081">
                <a:moveTo>
                  <a:pt x="0" y="0"/>
                </a:moveTo>
                <a:lnTo>
                  <a:pt x="10440080" y="0"/>
                </a:lnTo>
                <a:lnTo>
                  <a:pt x="10440080" y="4591274"/>
                </a:lnTo>
                <a:lnTo>
                  <a:pt x="0" y="4591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26" t="-30765" r="-8030" b="-2688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67841" y="301771"/>
            <a:ext cx="11142440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Sof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twa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re &amp;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Ha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r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dware Requ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i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r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ments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2159" y="1841559"/>
            <a:ext cx="7501770" cy="656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oftware Requirements:</a:t>
            </a:r>
          </a:p>
          <a:p>
            <a:pPr algn="l" marL="707034" indent="-353517" lvl="1">
              <a:lnSpc>
                <a:spcPts val="5216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</a:t>
            </a: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rontend: React.js </a:t>
            </a:r>
          </a:p>
          <a:p>
            <a:pPr algn="l" marL="707034" indent="-353517" lvl="1">
              <a:lnSpc>
                <a:spcPts val="5216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Backend: Node.js </a:t>
            </a:r>
          </a:p>
          <a:p>
            <a:pPr algn="l" marL="707034" indent="-353517" lvl="1">
              <a:lnSpc>
                <a:spcPts val="5216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Database: MongoDB</a:t>
            </a:r>
          </a:p>
          <a:p>
            <a:pPr algn="l" marL="707034" indent="-353517" lvl="1">
              <a:lnSpc>
                <a:spcPts val="5216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Design Tools: Figma</a:t>
            </a:r>
          </a:p>
          <a:p>
            <a:pPr algn="l">
              <a:lnSpc>
                <a:spcPts val="5216"/>
              </a:lnSpc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</a:t>
            </a: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ardware Requirements:</a:t>
            </a:r>
          </a:p>
          <a:p>
            <a:pPr algn="l" marL="707034" indent="-353517" lvl="1">
              <a:lnSpc>
                <a:spcPts val="5216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Min</a:t>
            </a: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imum 4 GB RAM system</a:t>
            </a:r>
          </a:p>
          <a:p>
            <a:pPr algn="l" marL="707034" indent="-353517" lvl="1">
              <a:lnSpc>
                <a:spcPts val="5216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Stable Internet connection</a:t>
            </a:r>
          </a:p>
          <a:p>
            <a:pPr algn="l" marL="707034" indent="-353517" lvl="1">
              <a:lnSpc>
                <a:spcPts val="5216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</a:t>
            </a:r>
            <a:r>
              <a:rPr lang="en-US" sz="32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mpatible on PC</a:t>
            </a:r>
          </a:p>
          <a:p>
            <a:pPr algn="l">
              <a:lnSpc>
                <a:spcPts val="52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372746" y="3814543"/>
            <a:ext cx="7542507" cy="132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68"/>
              </a:lnSpc>
              <a:spcBef>
                <a:spcPct val="0"/>
              </a:spcBef>
            </a:pPr>
            <a:r>
              <a:rPr lang="en-US" b="true" sz="8315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UML Diagrams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321241" y="0"/>
            <a:ext cx="8008166" cy="9539244"/>
          </a:xfrm>
          <a:custGeom>
            <a:avLst/>
            <a:gdLst/>
            <a:ahLst/>
            <a:cxnLst/>
            <a:rect r="r" b="b" t="t" l="l"/>
            <a:pathLst>
              <a:path h="9539244" w="8008166">
                <a:moveTo>
                  <a:pt x="0" y="0"/>
                </a:moveTo>
                <a:lnTo>
                  <a:pt x="8008167" y="0"/>
                </a:lnTo>
                <a:lnTo>
                  <a:pt x="8008167" y="9539244"/>
                </a:lnTo>
                <a:lnTo>
                  <a:pt x="0" y="9539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37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4320194"/>
            <a:ext cx="3106094" cy="159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4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Usecase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044675" y="421643"/>
            <a:ext cx="8547751" cy="9117601"/>
          </a:xfrm>
          <a:custGeom>
            <a:avLst/>
            <a:gdLst/>
            <a:ahLst/>
            <a:cxnLst/>
            <a:rect r="r" b="b" t="t" l="l"/>
            <a:pathLst>
              <a:path h="9117601" w="8547751">
                <a:moveTo>
                  <a:pt x="0" y="0"/>
                </a:moveTo>
                <a:lnTo>
                  <a:pt x="8547751" y="0"/>
                </a:lnTo>
                <a:lnTo>
                  <a:pt x="8547751" y="9117601"/>
                </a:lnTo>
                <a:lnTo>
                  <a:pt x="0" y="911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80240" y="3648010"/>
            <a:ext cx="3948350" cy="159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4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Class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8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311896" y="1189194"/>
            <a:ext cx="13056309" cy="7605300"/>
          </a:xfrm>
          <a:custGeom>
            <a:avLst/>
            <a:gdLst/>
            <a:ahLst/>
            <a:cxnLst/>
            <a:rect r="r" b="b" t="t" l="l"/>
            <a:pathLst>
              <a:path h="7605300" w="13056309">
                <a:moveTo>
                  <a:pt x="0" y="0"/>
                </a:moveTo>
                <a:lnTo>
                  <a:pt x="13056310" y="0"/>
                </a:lnTo>
                <a:lnTo>
                  <a:pt x="13056310" y="7605300"/>
                </a:lnTo>
                <a:lnTo>
                  <a:pt x="0" y="760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65043" y="4320194"/>
            <a:ext cx="3455891" cy="159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4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Sequence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9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400000">
            <a:off x="5392503" y="-2333665"/>
            <a:ext cx="7502994" cy="14954331"/>
          </a:xfrm>
          <a:custGeom>
            <a:avLst/>
            <a:gdLst/>
            <a:ahLst/>
            <a:cxnLst/>
            <a:rect r="r" b="b" t="t" l="l"/>
            <a:pathLst>
              <a:path h="14954331" w="7502994">
                <a:moveTo>
                  <a:pt x="0" y="0"/>
                </a:moveTo>
                <a:lnTo>
                  <a:pt x="7502994" y="0"/>
                </a:lnTo>
                <a:lnTo>
                  <a:pt x="7502994" y="14954330"/>
                </a:lnTo>
                <a:lnTo>
                  <a:pt x="0" y="14954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49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30818" y="340186"/>
            <a:ext cx="4026364" cy="80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4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ER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DAG3A6F0YcQ</dc:identifier>
  <dcterms:modified xsi:type="dcterms:W3CDTF">2011-08-01T06:04:30Z</dcterms:modified>
  <cp:revision>1</cp:revision>
  <dc:title>MediSlot</dc:title>
</cp:coreProperties>
</file>